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4.jpg" ContentType="image/jp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60" r:id="rId2"/>
    <p:sldId id="317" r:id="rId3"/>
    <p:sldId id="272" r:id="rId4"/>
    <p:sldId id="318" r:id="rId5"/>
    <p:sldId id="301" r:id="rId6"/>
    <p:sldId id="319" r:id="rId7"/>
    <p:sldId id="312" r:id="rId8"/>
    <p:sldId id="315" r:id="rId9"/>
    <p:sldId id="314" r:id="rId10"/>
    <p:sldId id="310" r:id="rId11"/>
    <p:sldId id="320" r:id="rId12"/>
    <p:sldId id="321" r:id="rId13"/>
    <p:sldId id="316" r:id="rId14"/>
    <p:sldId id="306" r:id="rId15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3894DA-1103-4750-9F7C-1A0762BFD83E}" v="452" dt="2025-09-02T05:58:33.65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72" y="4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2D1A8-DF8A-4D8B-B612-917BA6D38B42}" type="datetimeFigureOut">
              <a:rPr lang="en-AU" smtClean="0"/>
              <a:t>1/09/2025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E883F-7CF5-47DC-A2D4-5680C85803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0689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33483-EE86-3121-1AEC-FB872165E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AC11B2-B13E-FBE5-6F7A-5833BECD74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026592-B622-3826-9411-0D4677541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BBB0C-4F6F-F2DC-AC66-6B8C5C725C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3E883F-7CF5-47DC-A2D4-5680C85803F3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1511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3E883F-7CF5-47DC-A2D4-5680C85803F3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3164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28417" y="2213444"/>
            <a:ext cx="7535164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00708D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marL="237490">
              <a:lnSpc>
                <a:spcPct val="100000"/>
              </a:lnSpc>
              <a:spcBef>
                <a:spcPts val="464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708D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marL="237490">
              <a:lnSpc>
                <a:spcPct val="100000"/>
              </a:lnSpc>
              <a:spcBef>
                <a:spcPts val="464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708D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marL="237490">
              <a:lnSpc>
                <a:spcPct val="100000"/>
              </a:lnSpc>
              <a:spcBef>
                <a:spcPts val="464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708D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marL="237490">
              <a:lnSpc>
                <a:spcPct val="100000"/>
              </a:lnSpc>
              <a:spcBef>
                <a:spcPts val="464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marL="237490">
              <a:lnSpc>
                <a:spcPct val="100000"/>
              </a:lnSpc>
              <a:spcBef>
                <a:spcPts val="464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6467855"/>
            <a:ext cx="12191998" cy="39014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430024"/>
            <a:ext cx="6016625" cy="299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00708D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7347" y="1916252"/>
            <a:ext cx="11277600" cy="28867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50471" y="6521957"/>
            <a:ext cx="374015" cy="2708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pPr marL="237490">
              <a:lnSpc>
                <a:spcPct val="100000"/>
              </a:lnSpc>
              <a:spcBef>
                <a:spcPts val="464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3106400" cy="7928122"/>
          </a:xfrm>
          <a:prstGeom prst="rect">
            <a:avLst/>
          </a:prstGeom>
        </p:spPr>
      </p:pic>
      <p:pic>
        <p:nvPicPr>
          <p:cNvPr id="11" name="object 9">
            <a:extLst>
              <a:ext uri="{FF2B5EF4-FFF2-40B4-BE49-F238E27FC236}">
                <a16:creationId xmlns:a16="http://schemas.microsoft.com/office/drawing/2014/main" id="{ED6908A2-A4F3-E991-F6EC-9D5B703669A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3400" y="5867400"/>
            <a:ext cx="2103119" cy="716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AE960E-8CD2-C3E1-D163-C9B9AA308008}"/>
              </a:ext>
            </a:extLst>
          </p:cNvPr>
          <p:cNvSpPr txBox="1"/>
          <p:nvPr/>
        </p:nvSpPr>
        <p:spPr>
          <a:xfrm>
            <a:off x="457200" y="1143000"/>
            <a:ext cx="11353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Global State of the Cruise Industry</a:t>
            </a:r>
          </a:p>
          <a:p>
            <a:r>
              <a:rPr lang="en-A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                                 </a:t>
            </a:r>
          </a:p>
          <a:p>
            <a:r>
              <a:rPr lang="en-A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Joel Katz - Fremantle – Sep 2025</a:t>
            </a:r>
          </a:p>
          <a:p>
            <a:r>
              <a:rPr lang="en-A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Australian Cruise Association Conference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52429-DDC1-3241-ACD6-255D5611F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DBC0453-7177-A550-89AD-07AFAD9D6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6200"/>
            <a:ext cx="12192000" cy="8128000"/>
          </a:xfrm>
          <a:prstGeom prst="rect">
            <a:avLst/>
          </a:prstGeom>
        </p:spPr>
      </p:pic>
      <p:sp>
        <p:nvSpPr>
          <p:cNvPr id="13" name="object 13">
            <a:extLst>
              <a:ext uri="{FF2B5EF4-FFF2-40B4-BE49-F238E27FC236}">
                <a16:creationId xmlns:a16="http://schemas.microsoft.com/office/drawing/2014/main" id="{BF7DFBAC-9422-3C55-87D5-60840086CCB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64"/>
              </a:spcBef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pic>
        <p:nvPicPr>
          <p:cNvPr id="15" name="object 9">
            <a:extLst>
              <a:ext uri="{FF2B5EF4-FFF2-40B4-BE49-F238E27FC236}">
                <a16:creationId xmlns:a16="http://schemas.microsoft.com/office/drawing/2014/main" id="{EB6B42C8-0948-F06F-C931-F26C95C8C29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1000" y="5715000"/>
            <a:ext cx="2103119" cy="71627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D4F31B-305A-755A-0403-B93412EC0B1A}"/>
              </a:ext>
            </a:extLst>
          </p:cNvPr>
          <p:cNvSpPr/>
          <p:nvPr/>
        </p:nvSpPr>
        <p:spPr>
          <a:xfrm>
            <a:off x="761999" y="680099"/>
            <a:ext cx="9218765" cy="2808163"/>
          </a:xfrm>
          <a:prstGeom prst="roundRect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4CF085-49A5-5907-A846-4A6EDFEBB112}"/>
              </a:ext>
            </a:extLst>
          </p:cNvPr>
          <p:cNvSpPr txBox="1"/>
          <p:nvPr/>
        </p:nvSpPr>
        <p:spPr>
          <a:xfrm>
            <a:off x="914400" y="845971"/>
            <a:ext cx="9142564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Why Advocacy Matters</a:t>
            </a: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CLIA is focused on securing the right regulatory settings to support growth.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Advocacy and government affairs are at the heart of our work.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Australasia remains an expensive and complex operating region.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Rising costs and regulations are reducing competitiveness and visitation.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Action is needed to improve the operating environment and retain ships</a:t>
            </a: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44280A24-DB42-2D25-726D-C120D5823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092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B9141-57F3-FD5B-9739-44B957E0F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2">
            <a:extLst>
              <a:ext uri="{FF2B5EF4-FFF2-40B4-BE49-F238E27FC236}">
                <a16:creationId xmlns:a16="http://schemas.microsoft.com/office/drawing/2014/main" id="{D39B6DF4-A313-53A5-3E01-C229643BC86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15" name="object 9">
            <a:extLst>
              <a:ext uri="{FF2B5EF4-FFF2-40B4-BE49-F238E27FC236}">
                <a16:creationId xmlns:a16="http://schemas.microsoft.com/office/drawing/2014/main" id="{AFA1F8ED-117D-01C8-D10B-61B94858E2F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1000" y="5715000"/>
            <a:ext cx="2103119" cy="71627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AC95DD5-E4F7-45C9-A43F-2415FFB50D73}"/>
              </a:ext>
            </a:extLst>
          </p:cNvPr>
          <p:cNvSpPr/>
          <p:nvPr/>
        </p:nvSpPr>
        <p:spPr>
          <a:xfrm>
            <a:off x="5410200" y="358608"/>
            <a:ext cx="6477001" cy="2911026"/>
          </a:xfrm>
          <a:prstGeom prst="roundRect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9426EB-019F-CE61-0144-C7C524259376}"/>
              </a:ext>
            </a:extLst>
          </p:cNvPr>
          <p:cNvSpPr txBox="1"/>
          <p:nvPr/>
        </p:nvSpPr>
        <p:spPr>
          <a:xfrm>
            <a:off x="5562600" y="598404"/>
            <a:ext cx="8686801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chemeClr val="bg1"/>
                </a:solidFill>
              </a:rPr>
              <a:t>Progress &amp; Priorities</a:t>
            </a:r>
            <a:endParaRPr lang="en-AU" sz="1200" b="1" dirty="0">
              <a:solidFill>
                <a:schemeClr val="bg1"/>
              </a:solidFill>
            </a:endParaRPr>
          </a:p>
          <a:p>
            <a:endParaRPr lang="en-AU" sz="1200" dirty="0">
              <a:solidFill>
                <a:schemeClr val="bg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Positive results from determined advocacy efforts.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Strong support voiced in NZ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Building momentum in Australia across federal, state,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  and local levels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Collaboration with cruise lines, ports, local communities,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State &amp; Territory Govts, and Federal agencies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645E14-EA73-52D5-3ED7-B52594696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3289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781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70B05-2F7A-924B-6936-AE24E52EA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EEF171E8-ACDF-6D1E-DE2D-3D99AF2BB5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4500" y="987686"/>
            <a:ext cx="6732905" cy="79502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780"/>
              </a:spcBef>
            </a:pP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Millennials</a:t>
            </a:r>
            <a:r>
              <a:rPr sz="2800" b="0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2800" b="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Gen</a:t>
            </a:r>
            <a:r>
              <a:rPr sz="2800" b="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Z</a:t>
            </a:r>
            <a:r>
              <a:rPr sz="2800" b="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are</a:t>
            </a:r>
            <a:r>
              <a:rPr sz="2800" b="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more</a:t>
            </a:r>
            <a:r>
              <a:rPr sz="2800" b="0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likely</a:t>
            </a:r>
            <a:r>
              <a:rPr sz="2800" b="0"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spc="-25" dirty="0">
                <a:solidFill>
                  <a:srgbClr val="FFFFFF"/>
                </a:solidFill>
                <a:latin typeface="Century Gothic"/>
                <a:cs typeface="Century Gothic"/>
              </a:rPr>
              <a:t>to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travel</a:t>
            </a:r>
            <a:r>
              <a:rPr sz="2800" b="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solo</a:t>
            </a:r>
            <a:r>
              <a:rPr sz="2800" b="0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than</a:t>
            </a:r>
            <a:r>
              <a:rPr sz="2800" b="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other</a:t>
            </a:r>
            <a:r>
              <a:rPr sz="2800" b="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spc="-10" dirty="0">
                <a:solidFill>
                  <a:srgbClr val="FFFFFF"/>
                </a:solidFill>
                <a:latin typeface="Century Gothic"/>
                <a:cs typeface="Century Gothic"/>
              </a:rPr>
              <a:t>generations.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8CE3D575-D9B3-98F6-F4E8-87615273FE22}"/>
              </a:ext>
            </a:extLst>
          </p:cNvPr>
          <p:cNvSpPr txBox="1"/>
          <p:nvPr/>
        </p:nvSpPr>
        <p:spPr>
          <a:xfrm>
            <a:off x="534835" y="2802234"/>
            <a:ext cx="2273300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114" dirty="0">
                <a:solidFill>
                  <a:srgbClr val="FFFFFF"/>
                </a:solidFill>
                <a:latin typeface="Century Gothic"/>
                <a:cs typeface="Century Gothic"/>
              </a:rPr>
              <a:t>10</a:t>
            </a:r>
            <a:r>
              <a:rPr sz="5200" spc="-59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5200" spc="-150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sz="5200" spc="-70" dirty="0">
                <a:solidFill>
                  <a:srgbClr val="FFFFFF"/>
                </a:solidFill>
                <a:latin typeface="Century Gothic"/>
                <a:cs typeface="Century Gothic"/>
              </a:rPr>
              <a:t>13</a:t>
            </a:r>
            <a:endParaRPr sz="5400" dirty="0">
              <a:latin typeface="Century Gothic"/>
              <a:cs typeface="Century Gothic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B45D2C33-D279-AF2A-E17F-2C2015ABE734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64"/>
              </a:spcBef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5D794CCF-A7EE-5B53-DD5F-719DAD88C48A}"/>
              </a:ext>
            </a:extLst>
          </p:cNvPr>
          <p:cNvSpPr txBox="1"/>
          <p:nvPr/>
        </p:nvSpPr>
        <p:spPr>
          <a:xfrm>
            <a:off x="7827454" y="6251890"/>
            <a:ext cx="419417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Source:</a:t>
            </a:r>
            <a:r>
              <a:rPr sz="1000" spc="2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CLIA</a:t>
            </a:r>
            <a:r>
              <a:rPr sz="1000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Sentiment,</a:t>
            </a:r>
            <a:r>
              <a:rPr sz="10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Perception</a:t>
            </a:r>
            <a:r>
              <a:rPr sz="1000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10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Intent</a:t>
            </a:r>
            <a:r>
              <a:rPr sz="1000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Survey</a:t>
            </a:r>
            <a:r>
              <a:rPr sz="100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(March</a:t>
            </a:r>
            <a:r>
              <a:rPr sz="1000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entury Gothic"/>
                <a:cs typeface="Century Gothic"/>
              </a:rPr>
              <a:t>2024)</a:t>
            </a:r>
            <a:endParaRPr sz="1000">
              <a:latin typeface="Century Gothic"/>
              <a:cs typeface="Century Gothic"/>
            </a:endParaRPr>
          </a:p>
        </p:txBody>
      </p:sp>
      <p:pic>
        <p:nvPicPr>
          <p:cNvPr id="15" name="object 9">
            <a:extLst>
              <a:ext uri="{FF2B5EF4-FFF2-40B4-BE49-F238E27FC236}">
                <a16:creationId xmlns:a16="http://schemas.microsoft.com/office/drawing/2014/main" id="{BADA789F-75B1-AE27-799F-E0C64AE9BCC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5715000"/>
            <a:ext cx="2103119" cy="716279"/>
          </a:xfrm>
          <a:prstGeom prst="rect">
            <a:avLst/>
          </a:prstGeom>
        </p:spPr>
      </p:pic>
      <p:pic>
        <p:nvPicPr>
          <p:cNvPr id="2" name="object 5">
            <a:extLst>
              <a:ext uri="{FF2B5EF4-FFF2-40B4-BE49-F238E27FC236}">
                <a16:creationId xmlns:a16="http://schemas.microsoft.com/office/drawing/2014/main" id="{AF3F9FB5-48C4-2AC4-4610-45E6D779929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871" y="-1820278"/>
            <a:ext cx="12210871" cy="8686800"/>
          </a:xfrm>
          <a:prstGeom prst="rect">
            <a:avLst/>
          </a:prstGeom>
        </p:spPr>
      </p:pic>
      <p:pic>
        <p:nvPicPr>
          <p:cNvPr id="3" name="object 9">
            <a:extLst>
              <a:ext uri="{FF2B5EF4-FFF2-40B4-BE49-F238E27FC236}">
                <a16:creationId xmlns:a16="http://schemas.microsoft.com/office/drawing/2014/main" id="{BEC21946-5D32-7507-73B9-ADD854EAD38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5867400"/>
            <a:ext cx="2103119" cy="71627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76A075-12BC-1B94-4E32-AE08E608C2E7}"/>
              </a:ext>
            </a:extLst>
          </p:cNvPr>
          <p:cNvSpPr/>
          <p:nvPr/>
        </p:nvSpPr>
        <p:spPr>
          <a:xfrm>
            <a:off x="800100" y="192836"/>
            <a:ext cx="9067800" cy="2911026"/>
          </a:xfrm>
          <a:prstGeom prst="roundRect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8674F7-4853-6708-37CC-BDB92013601A}"/>
              </a:ext>
            </a:extLst>
          </p:cNvPr>
          <p:cNvSpPr txBox="1"/>
          <p:nvPr/>
        </p:nvSpPr>
        <p:spPr>
          <a:xfrm>
            <a:off x="1066800" y="320465"/>
            <a:ext cx="8686801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chemeClr val="bg1"/>
                </a:solidFill>
              </a:rPr>
              <a:t>Strengths and Opportunities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63 cruise ships will visit Australia this 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Hundreds of thousands of passengers across all coastal states and territories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Passenger numbers grew to 1.3m last year – one of our best ever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Australasia is one of the world’s most passionate and committed cruise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Innovation, creativity, and unforgettable guest experiences continue to drive growth</a:t>
            </a:r>
          </a:p>
        </p:txBody>
      </p:sp>
    </p:spTree>
    <p:extLst>
      <p:ext uri="{BB962C8B-B14F-4D97-AF65-F5344CB8AC3E}">
        <p14:creationId xmlns:p14="http://schemas.microsoft.com/office/powerpoint/2010/main" val="211328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4CA0F-AA24-8023-C0C2-C1DCE0CB3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5">
            <a:extLst>
              <a:ext uri="{FF2B5EF4-FFF2-40B4-BE49-F238E27FC236}">
                <a16:creationId xmlns:a16="http://schemas.microsoft.com/office/drawing/2014/main" id="{83E9770C-0CD4-AD8D-8079-813C59294A0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748" y="-1268015"/>
            <a:ext cx="12206748" cy="8202215"/>
          </a:xfrm>
          <a:prstGeom prst="rect">
            <a:avLst/>
          </a:prstGeom>
        </p:spPr>
      </p:pic>
      <p:pic>
        <p:nvPicPr>
          <p:cNvPr id="11" name="object 9">
            <a:extLst>
              <a:ext uri="{FF2B5EF4-FFF2-40B4-BE49-F238E27FC236}">
                <a16:creationId xmlns:a16="http://schemas.microsoft.com/office/drawing/2014/main" id="{101D6582-C9A1-A253-AA7E-62969908C6B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3400" y="5867400"/>
            <a:ext cx="2103119" cy="716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528FE1-E711-8192-6D60-2BB215CEAA7D}"/>
              </a:ext>
            </a:extLst>
          </p:cNvPr>
          <p:cNvSpPr txBox="1"/>
          <p:nvPr/>
        </p:nvSpPr>
        <p:spPr>
          <a:xfrm>
            <a:off x="4038600" y="990600"/>
            <a:ext cx="77724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Thank You</a:t>
            </a:r>
          </a:p>
          <a:p>
            <a:r>
              <a:rPr lang="en-A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www.cruising.org.au</a:t>
            </a:r>
          </a:p>
        </p:txBody>
      </p:sp>
    </p:spTree>
    <p:extLst>
      <p:ext uri="{BB962C8B-B14F-4D97-AF65-F5344CB8AC3E}">
        <p14:creationId xmlns:p14="http://schemas.microsoft.com/office/powerpoint/2010/main" val="356546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574F8F9-05D3-39D6-BEB0-B322AF706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5">
            <a:extLst>
              <a:ext uri="{FF2B5EF4-FFF2-40B4-BE49-F238E27FC236}">
                <a16:creationId xmlns:a16="http://schemas.microsoft.com/office/drawing/2014/main" id="{1AFE06ED-04C6-C347-EE85-D9AB12416C7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" y="-1218209"/>
            <a:ext cx="12268200" cy="8178799"/>
          </a:xfrm>
          <a:prstGeom prst="rect">
            <a:avLst/>
          </a:prstGeom>
        </p:spPr>
      </p:pic>
      <p:pic>
        <p:nvPicPr>
          <p:cNvPr id="15" name="object 9">
            <a:extLst>
              <a:ext uri="{FF2B5EF4-FFF2-40B4-BE49-F238E27FC236}">
                <a16:creationId xmlns:a16="http://schemas.microsoft.com/office/drawing/2014/main" id="{296BB9D9-D1F6-10E9-60F9-A4EC5C83249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1000" y="5715000"/>
            <a:ext cx="2103119" cy="71627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678C7B-24B8-2459-F85A-6594100B3069}"/>
              </a:ext>
            </a:extLst>
          </p:cNvPr>
          <p:cNvSpPr/>
          <p:nvPr/>
        </p:nvSpPr>
        <p:spPr>
          <a:xfrm>
            <a:off x="4267200" y="496681"/>
            <a:ext cx="7555467" cy="2781055"/>
          </a:xfrm>
          <a:prstGeom prst="roundRect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FA0A5-9853-AC44-063A-BA1F691CC460}"/>
              </a:ext>
            </a:extLst>
          </p:cNvPr>
          <p:cNvSpPr txBox="1"/>
          <p:nvPr/>
        </p:nvSpPr>
        <p:spPr>
          <a:xfrm>
            <a:off x="4800600" y="809990"/>
            <a:ext cx="8686801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AU" sz="3200" b="1" dirty="0">
                <a:solidFill>
                  <a:schemeClr val="bg1"/>
                </a:solidFill>
              </a:rPr>
              <a:t>Stewardship for the Future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b="1" dirty="0">
              <a:solidFill>
                <a:schemeClr val="bg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Cruise success depends on partnerships ashore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Managed tourism can be a positive force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Shared planning builds stronger destinations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Together, we protect people, place, and planet</a:t>
            </a:r>
          </a:p>
          <a:p>
            <a:endParaRPr lang="en-AU" sz="1200" b="1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72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7B11F-D735-06F4-7643-A08943C29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582693D2-560F-A30F-43BE-1B8062FFA98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b="19"/>
          <a:stretch/>
        </p:blipFill>
        <p:spPr>
          <a:xfrm>
            <a:off x="0" y="-228600"/>
            <a:ext cx="12192000" cy="7162800"/>
          </a:xfrm>
          <a:prstGeom prst="rect">
            <a:avLst/>
          </a:prstGeom>
        </p:spPr>
      </p:pic>
      <p:pic>
        <p:nvPicPr>
          <p:cNvPr id="9" name="object 9">
            <a:extLst>
              <a:ext uri="{FF2B5EF4-FFF2-40B4-BE49-F238E27FC236}">
                <a16:creationId xmlns:a16="http://schemas.microsoft.com/office/drawing/2014/main" id="{F991D3C8-50D9-65A7-F282-467F4F92613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400" y="5867400"/>
            <a:ext cx="2103119" cy="71627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DA2BA5-83C4-719E-8C67-7C0EEF5F3C54}"/>
              </a:ext>
            </a:extLst>
          </p:cNvPr>
          <p:cNvSpPr/>
          <p:nvPr/>
        </p:nvSpPr>
        <p:spPr>
          <a:xfrm>
            <a:off x="4495800" y="228600"/>
            <a:ext cx="7239000" cy="3300846"/>
          </a:xfrm>
          <a:prstGeom prst="roundRect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55C3C-7A75-228D-47A5-39790915B9D1}"/>
              </a:ext>
            </a:extLst>
          </p:cNvPr>
          <p:cNvSpPr txBox="1"/>
          <p:nvPr/>
        </p:nvSpPr>
        <p:spPr>
          <a:xfrm>
            <a:off x="4800600" y="609600"/>
            <a:ext cx="8686801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 United Cruise Community</a:t>
            </a:r>
          </a:p>
          <a:p>
            <a:endParaRPr lang="en-AU" sz="1200" b="1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Strength in Community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– drawing great strength from the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dedication and advocacy of our industry partners.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Unified ACA/CLIA Voice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– Together we ensure government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 and stakeholders hear a clear and consistent message.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Shared Growth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– Collaboration delivers lasting benefits for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our industry, destinations, and local communities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10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4500" y="987686"/>
            <a:ext cx="6732905" cy="79502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780"/>
              </a:spcBef>
            </a:pP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Millennials</a:t>
            </a:r>
            <a:r>
              <a:rPr sz="2800" b="0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2800" b="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Gen</a:t>
            </a:r>
            <a:r>
              <a:rPr sz="2800" b="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Z</a:t>
            </a:r>
            <a:r>
              <a:rPr sz="2800" b="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are</a:t>
            </a:r>
            <a:r>
              <a:rPr sz="2800" b="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more</a:t>
            </a:r>
            <a:r>
              <a:rPr sz="2800" b="0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likely</a:t>
            </a:r>
            <a:r>
              <a:rPr sz="2800" b="0"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spc="-25" dirty="0">
                <a:solidFill>
                  <a:srgbClr val="FFFFFF"/>
                </a:solidFill>
                <a:latin typeface="Century Gothic"/>
                <a:cs typeface="Century Gothic"/>
              </a:rPr>
              <a:t>to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travel</a:t>
            </a:r>
            <a:r>
              <a:rPr sz="2800" b="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solo</a:t>
            </a:r>
            <a:r>
              <a:rPr sz="2800" b="0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than</a:t>
            </a:r>
            <a:r>
              <a:rPr sz="2800" b="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other</a:t>
            </a:r>
            <a:r>
              <a:rPr sz="2800" b="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spc="-10" dirty="0">
                <a:solidFill>
                  <a:srgbClr val="FFFFFF"/>
                </a:solidFill>
                <a:latin typeface="Century Gothic"/>
                <a:cs typeface="Century Gothic"/>
              </a:rPr>
              <a:t>generations.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4835" y="2802234"/>
            <a:ext cx="2273300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114" dirty="0">
                <a:solidFill>
                  <a:srgbClr val="FFFFFF"/>
                </a:solidFill>
                <a:latin typeface="Century Gothic"/>
                <a:cs typeface="Century Gothic"/>
              </a:rPr>
              <a:t>10</a:t>
            </a:r>
            <a:r>
              <a:rPr sz="5200" spc="-59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5200" spc="-150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sz="5200" spc="-70" dirty="0">
                <a:solidFill>
                  <a:srgbClr val="FFFFFF"/>
                </a:solidFill>
                <a:latin typeface="Century Gothic"/>
                <a:cs typeface="Century Gothic"/>
              </a:rPr>
              <a:t>13</a:t>
            </a:r>
            <a:endParaRPr sz="5400" dirty="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64"/>
              </a:spcBef>
            </a:pPr>
            <a:fld id="{81D60167-4931-47E6-BA6A-407CBD079E47}" type="slidenum">
              <a:rPr spc="-25" dirty="0"/>
              <a:t>3</a:t>
            </a:fld>
            <a:endParaRPr spc="-25" dirty="0"/>
          </a:p>
        </p:txBody>
      </p:sp>
      <p:sp>
        <p:nvSpPr>
          <p:cNvPr id="11" name="object 11"/>
          <p:cNvSpPr txBox="1"/>
          <p:nvPr/>
        </p:nvSpPr>
        <p:spPr>
          <a:xfrm>
            <a:off x="7827454" y="6251890"/>
            <a:ext cx="419417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Source:</a:t>
            </a:r>
            <a:r>
              <a:rPr sz="1000" spc="2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CLIA</a:t>
            </a:r>
            <a:r>
              <a:rPr sz="1000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Sentiment,</a:t>
            </a:r>
            <a:r>
              <a:rPr sz="10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Perception</a:t>
            </a:r>
            <a:r>
              <a:rPr sz="1000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10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Intent</a:t>
            </a:r>
            <a:r>
              <a:rPr sz="1000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Survey</a:t>
            </a:r>
            <a:r>
              <a:rPr sz="100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(March</a:t>
            </a:r>
            <a:r>
              <a:rPr sz="1000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entury Gothic"/>
                <a:cs typeface="Century Gothic"/>
              </a:rPr>
              <a:t>2024)</a:t>
            </a:r>
            <a:endParaRPr sz="1000">
              <a:latin typeface="Century Gothic"/>
              <a:cs typeface="Century Gothic"/>
            </a:endParaRPr>
          </a:p>
        </p:txBody>
      </p:sp>
      <p:pic>
        <p:nvPicPr>
          <p:cNvPr id="14" name="object 2">
            <a:extLst>
              <a:ext uri="{FF2B5EF4-FFF2-40B4-BE49-F238E27FC236}">
                <a16:creationId xmlns:a16="http://schemas.microsoft.com/office/drawing/2014/main" id="{0CD4A52D-6325-6B47-80B5-D4CEDEFE086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39" y="0"/>
            <a:ext cx="12219039" cy="80772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EBC7A80-B396-4278-050D-AC7C22FD0B9A}"/>
              </a:ext>
            </a:extLst>
          </p:cNvPr>
          <p:cNvSpPr/>
          <p:nvPr/>
        </p:nvSpPr>
        <p:spPr>
          <a:xfrm>
            <a:off x="444500" y="366504"/>
            <a:ext cx="7946465" cy="3096246"/>
          </a:xfrm>
          <a:prstGeom prst="roundRect">
            <a:avLst/>
          </a:prstGeom>
          <a:solidFill>
            <a:schemeClr val="accent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 </a:t>
            </a:r>
          </a:p>
        </p:txBody>
      </p:sp>
      <p:pic>
        <p:nvPicPr>
          <p:cNvPr id="16" name="object 9">
            <a:extLst>
              <a:ext uri="{FF2B5EF4-FFF2-40B4-BE49-F238E27FC236}">
                <a16:creationId xmlns:a16="http://schemas.microsoft.com/office/drawing/2014/main" id="{639478E7-73A6-5DCC-828B-864B2DDFC8D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3400" y="5867400"/>
            <a:ext cx="2103119" cy="716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8F90A9-00E2-51AB-9784-50D684E64F49}"/>
              </a:ext>
            </a:extLst>
          </p:cNvPr>
          <p:cNvSpPr txBox="1"/>
          <p:nvPr/>
        </p:nvSpPr>
        <p:spPr>
          <a:xfrm>
            <a:off x="685800" y="576386"/>
            <a:ext cx="8686801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Cruising is Thriving Worldwide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34.6 million ocean cruise passengers last year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Strong growth in first-time and younger cruisers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 Intent to cruise remains at high levels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This global momentum creates new opportunities for Australia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 82% of cruisers will cruise again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 68% of international </a:t>
            </a:r>
            <a:r>
              <a:rPr lang="en-US" alt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travellers</a:t>
            </a: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 are open to cruising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58595-3692-92DE-5CDC-25136BE73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4F6E13DF-EFD7-D956-CF67-7FFE2EF8D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4" y="-360803"/>
            <a:ext cx="12184626" cy="812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ject 13">
            <a:extLst>
              <a:ext uri="{FF2B5EF4-FFF2-40B4-BE49-F238E27FC236}">
                <a16:creationId xmlns:a16="http://schemas.microsoft.com/office/drawing/2014/main" id="{5D38EFAA-B628-F4EC-4EAF-91C59289FFAE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64"/>
              </a:spcBef>
            </a:pPr>
            <a:fld id="{81D60167-4931-47E6-BA6A-407CBD079E47}" type="slidenum">
              <a:rPr spc="-25" dirty="0"/>
              <a:t>4</a:t>
            </a:fld>
            <a:endParaRPr spc="-25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34A74D-7091-61EA-33FC-CC9F0F9488E4}"/>
              </a:ext>
            </a:extLst>
          </p:cNvPr>
          <p:cNvSpPr/>
          <p:nvPr/>
        </p:nvSpPr>
        <p:spPr>
          <a:xfrm>
            <a:off x="5105400" y="3124201"/>
            <a:ext cx="6840029" cy="2667000"/>
          </a:xfrm>
          <a:prstGeom prst="roundRect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A3DE1D-7CA3-1A83-266E-EE7D0927453D}"/>
              </a:ext>
            </a:extLst>
          </p:cNvPr>
          <p:cNvSpPr txBox="1"/>
          <p:nvPr/>
        </p:nvSpPr>
        <p:spPr>
          <a:xfrm>
            <a:off x="5410200" y="3429000"/>
            <a:ext cx="8686801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chemeClr val="bg1"/>
                </a:solidFill>
              </a:rPr>
              <a:t>Changing Cruise Demographics</a:t>
            </a:r>
          </a:p>
          <a:p>
            <a:r>
              <a:rPr lang="en-AU" sz="1200" b="1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Nearly one-third first-time cruisers (up from 25% in 2019)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Gen-X &amp; Millennials leading interest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Average age 46.5; over one-third under 40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Growth in multi-generational and repeat cruising</a:t>
            </a:r>
          </a:p>
        </p:txBody>
      </p:sp>
      <p:pic>
        <p:nvPicPr>
          <p:cNvPr id="10" name="object 9">
            <a:extLst>
              <a:ext uri="{FF2B5EF4-FFF2-40B4-BE49-F238E27FC236}">
                <a16:creationId xmlns:a16="http://schemas.microsoft.com/office/drawing/2014/main" id="{49BC1039-0BED-7F21-2E5B-8B554F9D66A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3400" y="5867400"/>
            <a:ext cx="2103119" cy="71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4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BE9B7-531B-851C-B37F-8DACAEF3E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5C713EB9-7209-00F1-533D-7DD736CB678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1" b="10721"/>
          <a:stretch/>
        </p:blipFill>
        <p:spPr>
          <a:xfrm>
            <a:off x="0" y="-228600"/>
            <a:ext cx="12192000" cy="7162800"/>
          </a:xfrm>
          <a:prstGeom prst="rect">
            <a:avLst/>
          </a:prstGeom>
        </p:spPr>
      </p:pic>
      <p:pic>
        <p:nvPicPr>
          <p:cNvPr id="9" name="object 9">
            <a:extLst>
              <a:ext uri="{FF2B5EF4-FFF2-40B4-BE49-F238E27FC236}">
                <a16:creationId xmlns:a16="http://schemas.microsoft.com/office/drawing/2014/main" id="{A855EEE7-BE61-330F-B448-FAD3B4FF13E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400" y="5867400"/>
            <a:ext cx="2103119" cy="71627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232FEC-A578-52EB-C7B1-48CC9F055086}"/>
              </a:ext>
            </a:extLst>
          </p:cNvPr>
          <p:cNvSpPr/>
          <p:nvPr/>
        </p:nvSpPr>
        <p:spPr>
          <a:xfrm>
            <a:off x="5334000" y="51954"/>
            <a:ext cx="6781800" cy="3072245"/>
          </a:xfrm>
          <a:prstGeom prst="roundRect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805046-1099-E6C8-FA04-79571029F7A4}"/>
              </a:ext>
            </a:extLst>
          </p:cNvPr>
          <p:cNvSpPr txBox="1"/>
          <p:nvPr/>
        </p:nvSpPr>
        <p:spPr>
          <a:xfrm>
            <a:off x="5562600" y="304800"/>
            <a:ext cx="8686801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 Cleaner, Smarter Global Fleet</a:t>
            </a:r>
          </a:p>
          <a:p>
            <a:endParaRPr lang="en-AU" sz="1200" b="1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81 new ships on order through 2036 (US$70B)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Strong support from the </a:t>
            </a: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investment community</a:t>
            </a: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Focus on LNG, methanol, biofuels &amp; hybrid tech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Net-zero emissions by 2050 is the industry's goal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Cruise ships among the cleanest vessels at sea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Industry investing in cleaner energy &amp; port partnerships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54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BC9F8-D43A-C8F3-9D24-A48D8E33C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165254AB-F199-A346-0B3B-C4986B4741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4500" y="987686"/>
            <a:ext cx="6732905" cy="79502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780"/>
              </a:spcBef>
            </a:pP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Millennials</a:t>
            </a:r>
            <a:r>
              <a:rPr sz="2800" b="0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2800" b="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Gen</a:t>
            </a:r>
            <a:r>
              <a:rPr sz="2800" b="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Z</a:t>
            </a:r>
            <a:r>
              <a:rPr sz="2800" b="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are</a:t>
            </a:r>
            <a:r>
              <a:rPr sz="2800" b="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more</a:t>
            </a:r>
            <a:r>
              <a:rPr sz="2800" b="0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likely</a:t>
            </a:r>
            <a:r>
              <a:rPr sz="2800" b="0"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spc="-25" dirty="0">
                <a:solidFill>
                  <a:srgbClr val="FFFFFF"/>
                </a:solidFill>
                <a:latin typeface="Century Gothic"/>
                <a:cs typeface="Century Gothic"/>
              </a:rPr>
              <a:t>to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travel</a:t>
            </a:r>
            <a:r>
              <a:rPr sz="2800" b="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solo</a:t>
            </a:r>
            <a:r>
              <a:rPr sz="2800" b="0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than</a:t>
            </a:r>
            <a:r>
              <a:rPr sz="2800" b="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other</a:t>
            </a:r>
            <a:r>
              <a:rPr sz="2800" b="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spc="-10" dirty="0">
                <a:solidFill>
                  <a:srgbClr val="FFFFFF"/>
                </a:solidFill>
                <a:latin typeface="Century Gothic"/>
                <a:cs typeface="Century Gothic"/>
              </a:rPr>
              <a:t>generations.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E7BE240A-EC58-EACE-9488-82F692189281}"/>
              </a:ext>
            </a:extLst>
          </p:cNvPr>
          <p:cNvSpPr txBox="1"/>
          <p:nvPr/>
        </p:nvSpPr>
        <p:spPr>
          <a:xfrm>
            <a:off x="534835" y="2802234"/>
            <a:ext cx="2273300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114" dirty="0">
                <a:solidFill>
                  <a:srgbClr val="FFFFFF"/>
                </a:solidFill>
                <a:latin typeface="Century Gothic"/>
                <a:cs typeface="Century Gothic"/>
              </a:rPr>
              <a:t>10</a:t>
            </a:r>
            <a:r>
              <a:rPr sz="5200" spc="-59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5200" spc="-150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sz="5200" spc="-70" dirty="0">
                <a:solidFill>
                  <a:srgbClr val="FFFFFF"/>
                </a:solidFill>
                <a:latin typeface="Century Gothic"/>
                <a:cs typeface="Century Gothic"/>
              </a:rPr>
              <a:t>13</a:t>
            </a:r>
            <a:endParaRPr sz="5400" dirty="0">
              <a:latin typeface="Century Gothic"/>
              <a:cs typeface="Century Gothic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19439F48-6621-3E2D-A533-C599FD222AC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64"/>
              </a:spcBef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CBD3D750-FDF0-BDF1-58EB-88FC68DB5831}"/>
              </a:ext>
            </a:extLst>
          </p:cNvPr>
          <p:cNvSpPr txBox="1"/>
          <p:nvPr/>
        </p:nvSpPr>
        <p:spPr>
          <a:xfrm>
            <a:off x="7827454" y="6251890"/>
            <a:ext cx="419417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Source:</a:t>
            </a:r>
            <a:r>
              <a:rPr sz="1000" spc="2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CLIA</a:t>
            </a:r>
            <a:r>
              <a:rPr sz="1000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Sentiment,</a:t>
            </a:r>
            <a:r>
              <a:rPr sz="10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Perception</a:t>
            </a:r>
            <a:r>
              <a:rPr sz="1000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10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Intent</a:t>
            </a:r>
            <a:r>
              <a:rPr sz="1000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Survey</a:t>
            </a:r>
            <a:r>
              <a:rPr sz="100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(March</a:t>
            </a:r>
            <a:r>
              <a:rPr sz="1000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entury Gothic"/>
                <a:cs typeface="Century Gothic"/>
              </a:rPr>
              <a:t>2024)</a:t>
            </a:r>
            <a:endParaRPr sz="1000">
              <a:latin typeface="Century Gothic"/>
              <a:cs typeface="Century Gothic"/>
            </a:endParaRPr>
          </a:p>
        </p:txBody>
      </p:sp>
      <p:pic>
        <p:nvPicPr>
          <p:cNvPr id="15" name="object 9">
            <a:extLst>
              <a:ext uri="{FF2B5EF4-FFF2-40B4-BE49-F238E27FC236}">
                <a16:creationId xmlns:a16="http://schemas.microsoft.com/office/drawing/2014/main" id="{206B9685-B8F5-7FD1-DD3C-EF0CF2D359D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5715000"/>
            <a:ext cx="2103119" cy="716279"/>
          </a:xfrm>
          <a:prstGeom prst="rect">
            <a:avLst/>
          </a:prstGeom>
        </p:spPr>
      </p:pic>
      <p:pic>
        <p:nvPicPr>
          <p:cNvPr id="2" name="object 5">
            <a:extLst>
              <a:ext uri="{FF2B5EF4-FFF2-40B4-BE49-F238E27FC236}">
                <a16:creationId xmlns:a16="http://schemas.microsoft.com/office/drawing/2014/main" id="{E17B4025-020C-86C0-06C2-4B10320D81B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96"/>
            <a:ext cx="12192000" cy="7918704"/>
          </a:xfrm>
          <a:prstGeom prst="rect">
            <a:avLst/>
          </a:prstGeom>
        </p:spPr>
      </p:pic>
      <p:pic>
        <p:nvPicPr>
          <p:cNvPr id="3" name="object 9">
            <a:extLst>
              <a:ext uri="{FF2B5EF4-FFF2-40B4-BE49-F238E27FC236}">
                <a16:creationId xmlns:a16="http://schemas.microsoft.com/office/drawing/2014/main" id="{A525BB5F-E560-AC5E-3F92-D26843B7D4A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5867400"/>
            <a:ext cx="2103119" cy="71627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20EFC6-0744-8C30-9557-EC2F1F7A239F}"/>
              </a:ext>
            </a:extLst>
          </p:cNvPr>
          <p:cNvSpPr/>
          <p:nvPr/>
        </p:nvSpPr>
        <p:spPr>
          <a:xfrm>
            <a:off x="533400" y="550110"/>
            <a:ext cx="7316152" cy="2955089"/>
          </a:xfrm>
          <a:prstGeom prst="roundRect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AAE20B-F24A-8737-820D-7DA735100139}"/>
              </a:ext>
            </a:extLst>
          </p:cNvPr>
          <p:cNvSpPr txBox="1"/>
          <p:nvPr/>
        </p:nvSpPr>
        <p:spPr>
          <a:xfrm>
            <a:off x="761046" y="829566"/>
            <a:ext cx="708850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chemeClr val="bg1"/>
                </a:solidFill>
              </a:rPr>
              <a:t>Path to Net Zero</a:t>
            </a:r>
          </a:p>
          <a:p>
            <a:endParaRPr lang="en-AU" sz="1600" b="1" dirty="0">
              <a:solidFill>
                <a:schemeClr val="bg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Sustainable fuels: LNG, methanol, biofuel, hydrogen, hybrid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Advanced efficiency: air lubrication, waste heat recovery, hull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 coatings, smart energy management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Advocacy for sustainable infrastructure investment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dirty="0">
                <a:solidFill>
                  <a:schemeClr val="bg1"/>
                </a:solidFill>
              </a:rPr>
              <a:t> AU needs supportive port and fuel infrastructure to benefit</a:t>
            </a:r>
            <a:endParaRPr kumimoji="0" lang="en-US" altLang="en-US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87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EB1F9-640E-3AF8-47B3-697DABF74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CF0632C5-30FD-BEA6-01CB-A8B409E81B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4500" y="987686"/>
            <a:ext cx="6732905" cy="79502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780"/>
              </a:spcBef>
            </a:pP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Millennials</a:t>
            </a:r>
            <a:r>
              <a:rPr sz="2800" b="0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2800" b="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Gen</a:t>
            </a:r>
            <a:r>
              <a:rPr sz="2800" b="0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Z</a:t>
            </a:r>
            <a:r>
              <a:rPr sz="2800" b="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are</a:t>
            </a:r>
            <a:r>
              <a:rPr sz="2800" b="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more</a:t>
            </a:r>
            <a:r>
              <a:rPr sz="2800" b="0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likely</a:t>
            </a:r>
            <a:r>
              <a:rPr sz="2800" b="0"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spc="-25" dirty="0">
                <a:solidFill>
                  <a:srgbClr val="FFFFFF"/>
                </a:solidFill>
                <a:latin typeface="Century Gothic"/>
                <a:cs typeface="Century Gothic"/>
              </a:rPr>
              <a:t>to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travel</a:t>
            </a:r>
            <a:r>
              <a:rPr sz="2800" b="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solo</a:t>
            </a:r>
            <a:r>
              <a:rPr sz="2800" b="0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than</a:t>
            </a:r>
            <a:r>
              <a:rPr sz="2800" b="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dirty="0">
                <a:solidFill>
                  <a:srgbClr val="FFFFFF"/>
                </a:solidFill>
                <a:latin typeface="Century Gothic"/>
                <a:cs typeface="Century Gothic"/>
              </a:rPr>
              <a:t>other</a:t>
            </a:r>
            <a:r>
              <a:rPr sz="2800" b="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0" spc="-10" dirty="0">
                <a:solidFill>
                  <a:srgbClr val="FFFFFF"/>
                </a:solidFill>
                <a:latin typeface="Century Gothic"/>
                <a:cs typeface="Century Gothic"/>
              </a:rPr>
              <a:t>generations.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EC89CAE7-6834-6752-8BF5-2AC071BC8645}"/>
              </a:ext>
            </a:extLst>
          </p:cNvPr>
          <p:cNvSpPr txBox="1"/>
          <p:nvPr/>
        </p:nvSpPr>
        <p:spPr>
          <a:xfrm>
            <a:off x="534835" y="2802234"/>
            <a:ext cx="2273300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114" dirty="0">
                <a:solidFill>
                  <a:srgbClr val="FFFFFF"/>
                </a:solidFill>
                <a:latin typeface="Century Gothic"/>
                <a:cs typeface="Century Gothic"/>
              </a:rPr>
              <a:t>10</a:t>
            </a:r>
            <a:r>
              <a:rPr sz="5200" spc="-59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5200" spc="-150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sz="5200" spc="-70" dirty="0">
                <a:solidFill>
                  <a:srgbClr val="FFFFFF"/>
                </a:solidFill>
                <a:latin typeface="Century Gothic"/>
                <a:cs typeface="Century Gothic"/>
              </a:rPr>
              <a:t>13</a:t>
            </a:r>
            <a:endParaRPr sz="5400" dirty="0">
              <a:latin typeface="Century Gothic"/>
              <a:cs typeface="Century Gothic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E82E4A69-B976-B270-D9F5-93BB6AFF552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64"/>
              </a:spcBef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E9866ECD-E913-28F6-C092-6016D127B3A6}"/>
              </a:ext>
            </a:extLst>
          </p:cNvPr>
          <p:cNvSpPr txBox="1"/>
          <p:nvPr/>
        </p:nvSpPr>
        <p:spPr>
          <a:xfrm>
            <a:off x="7827454" y="6251890"/>
            <a:ext cx="419417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Source:</a:t>
            </a:r>
            <a:r>
              <a:rPr sz="1000" spc="2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CLIA</a:t>
            </a:r>
            <a:r>
              <a:rPr sz="1000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Sentiment,</a:t>
            </a:r>
            <a:r>
              <a:rPr sz="10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Perception</a:t>
            </a:r>
            <a:r>
              <a:rPr sz="1000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10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Intent</a:t>
            </a:r>
            <a:r>
              <a:rPr sz="1000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Survey</a:t>
            </a:r>
            <a:r>
              <a:rPr sz="1000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dirty="0">
                <a:solidFill>
                  <a:srgbClr val="FFFFFF"/>
                </a:solidFill>
                <a:latin typeface="Century Gothic"/>
                <a:cs typeface="Century Gothic"/>
              </a:rPr>
              <a:t>(March</a:t>
            </a:r>
            <a:r>
              <a:rPr sz="1000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entury Gothic"/>
                <a:cs typeface="Century Gothic"/>
              </a:rPr>
              <a:t>2024)</a:t>
            </a:r>
            <a:endParaRPr sz="1000">
              <a:latin typeface="Century Gothic"/>
              <a:cs typeface="Century Gothic"/>
            </a:endParaRPr>
          </a:p>
        </p:txBody>
      </p:sp>
      <p:pic>
        <p:nvPicPr>
          <p:cNvPr id="15" name="object 9">
            <a:extLst>
              <a:ext uri="{FF2B5EF4-FFF2-40B4-BE49-F238E27FC236}">
                <a16:creationId xmlns:a16="http://schemas.microsoft.com/office/drawing/2014/main" id="{FF723963-08EA-1C68-8371-1AEDE1E15C0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5715000"/>
            <a:ext cx="2103119" cy="716279"/>
          </a:xfrm>
          <a:prstGeom prst="rect">
            <a:avLst/>
          </a:prstGeom>
        </p:spPr>
      </p:pic>
      <p:pic>
        <p:nvPicPr>
          <p:cNvPr id="2" name="object 5">
            <a:extLst>
              <a:ext uri="{FF2B5EF4-FFF2-40B4-BE49-F238E27FC236}">
                <a16:creationId xmlns:a16="http://schemas.microsoft.com/office/drawing/2014/main" id="{FB628B4D-6367-FA07-95E6-A89FF20F887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62000"/>
            <a:ext cx="12192000" cy="7620000"/>
          </a:xfrm>
          <a:prstGeom prst="rect">
            <a:avLst/>
          </a:prstGeom>
        </p:spPr>
      </p:pic>
      <p:pic>
        <p:nvPicPr>
          <p:cNvPr id="3" name="object 9">
            <a:extLst>
              <a:ext uri="{FF2B5EF4-FFF2-40B4-BE49-F238E27FC236}">
                <a16:creationId xmlns:a16="http://schemas.microsoft.com/office/drawing/2014/main" id="{6B74662C-847D-F051-6061-3DC0CC6ECE8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5867400"/>
            <a:ext cx="2103119" cy="71627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3403370-8A92-3140-B7A2-94B8B527072D}"/>
              </a:ext>
            </a:extLst>
          </p:cNvPr>
          <p:cNvSpPr/>
          <p:nvPr/>
        </p:nvSpPr>
        <p:spPr>
          <a:xfrm>
            <a:off x="533400" y="231611"/>
            <a:ext cx="7316152" cy="2968790"/>
          </a:xfrm>
          <a:prstGeom prst="roundRect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AB844-BC3E-9F81-7E55-003F88571240}"/>
              </a:ext>
            </a:extLst>
          </p:cNvPr>
          <p:cNvSpPr txBox="1"/>
          <p:nvPr/>
        </p:nvSpPr>
        <p:spPr>
          <a:xfrm>
            <a:off x="862237" y="581474"/>
            <a:ext cx="708850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chemeClr val="bg1"/>
                </a:solidFill>
              </a:rPr>
              <a:t>Responsible Cruise Tourism</a:t>
            </a:r>
          </a:p>
          <a:p>
            <a:endParaRPr lang="en-AU" sz="1600" dirty="0">
              <a:solidFill>
                <a:schemeClr val="bg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Destination Stewardship: supporting long-term sustainability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Community Collaboration: aligning with local goals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Cultural Respect &amp; Economic Contribution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Environmental Care &amp; Transparent Governance</a:t>
            </a:r>
            <a:endParaRPr lang="en-AU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02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DF1C7-832C-827C-0E99-6D0CDD2DD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21BA895-984A-BF06-F3F0-E2CE464AC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4" y="-724014"/>
            <a:ext cx="12184626" cy="884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ject 13">
            <a:extLst>
              <a:ext uri="{FF2B5EF4-FFF2-40B4-BE49-F238E27FC236}">
                <a16:creationId xmlns:a16="http://schemas.microsoft.com/office/drawing/2014/main" id="{3197FB51-A8BC-6275-B808-38594252BAEF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64"/>
              </a:spcBef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46800C-CFAE-58FC-64EB-4AB34E9E785D}"/>
              </a:ext>
            </a:extLst>
          </p:cNvPr>
          <p:cNvSpPr/>
          <p:nvPr/>
        </p:nvSpPr>
        <p:spPr>
          <a:xfrm>
            <a:off x="762000" y="838200"/>
            <a:ext cx="6840029" cy="2819399"/>
          </a:xfrm>
          <a:prstGeom prst="roundRect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726771-F00D-2713-3ED7-7D584EE29B70}"/>
              </a:ext>
            </a:extLst>
          </p:cNvPr>
          <p:cNvSpPr txBox="1"/>
          <p:nvPr/>
        </p:nvSpPr>
        <p:spPr>
          <a:xfrm>
            <a:off x="1210213" y="1059120"/>
            <a:ext cx="8686801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chemeClr val="bg1"/>
                </a:solidFill>
              </a:rPr>
              <a:t>Supporting Regional &amp; </a:t>
            </a:r>
          </a:p>
          <a:p>
            <a:r>
              <a:rPr lang="en-AU" sz="3200" b="1" dirty="0">
                <a:solidFill>
                  <a:schemeClr val="bg1"/>
                </a:solidFill>
              </a:rPr>
              <a:t>Coastal Economies</a:t>
            </a:r>
          </a:p>
          <a:p>
            <a:r>
              <a:rPr lang="en-AU" sz="1200" b="1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Up to 100% local provisioning in some destinations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Jobs across transport, hospitality, retail &amp; supply chains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Meaningful spend from guests, crew &amp; cruise lines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Focus on ensuring benefits stay in the community</a:t>
            </a:r>
          </a:p>
        </p:txBody>
      </p:sp>
      <p:pic>
        <p:nvPicPr>
          <p:cNvPr id="10" name="object 9">
            <a:extLst>
              <a:ext uri="{FF2B5EF4-FFF2-40B4-BE49-F238E27FC236}">
                <a16:creationId xmlns:a16="http://schemas.microsoft.com/office/drawing/2014/main" id="{E0DD3FC9-D36C-A83D-647D-699BF1418AD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3400" y="5867400"/>
            <a:ext cx="2103119" cy="71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2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DAD0D-9A87-398C-2028-B7F0FDA81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5">
            <a:extLst>
              <a:ext uri="{FF2B5EF4-FFF2-40B4-BE49-F238E27FC236}">
                <a16:creationId xmlns:a16="http://schemas.microsoft.com/office/drawing/2014/main" id="{5BD47E6E-4667-671A-8F25-EC4242A9FF9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649" y="0"/>
            <a:ext cx="12224649" cy="7010400"/>
          </a:xfrm>
          <a:prstGeom prst="rect">
            <a:avLst/>
          </a:prstGeom>
        </p:spPr>
      </p:pic>
      <p:pic>
        <p:nvPicPr>
          <p:cNvPr id="15" name="object 9">
            <a:extLst>
              <a:ext uri="{FF2B5EF4-FFF2-40B4-BE49-F238E27FC236}">
                <a16:creationId xmlns:a16="http://schemas.microsoft.com/office/drawing/2014/main" id="{2169C57E-E1F5-7F41-C6B4-A8DFD98DFFF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1000" y="5715000"/>
            <a:ext cx="2103119" cy="71627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01C7DAC-BBE8-EED7-0D95-9C506CBB5C10}"/>
              </a:ext>
            </a:extLst>
          </p:cNvPr>
          <p:cNvSpPr/>
          <p:nvPr/>
        </p:nvSpPr>
        <p:spPr>
          <a:xfrm>
            <a:off x="3886200" y="3599043"/>
            <a:ext cx="7832259" cy="3030357"/>
          </a:xfrm>
          <a:prstGeom prst="roundRect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6C90D2-898B-E37E-9FC7-CE56FF0B7F14}"/>
              </a:ext>
            </a:extLst>
          </p:cNvPr>
          <p:cNvSpPr txBox="1"/>
          <p:nvPr/>
        </p:nvSpPr>
        <p:spPr>
          <a:xfrm>
            <a:off x="4038600" y="3828633"/>
            <a:ext cx="868680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Respecting Culture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Tourism must be community-led and collaborative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Cruise can be a positive force: economic, cultural, environmental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Shared planning yields resilient, proud, thriving destinations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Together, we shape a tourism model that uplifts people and place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Supports cultural exchange and resilience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Builds economic opportunities in remote areas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9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53537f9f-6e52-441c-8cbf-fc4bae13ff1d}" enabled="0" method="" siteId="{53537f9f-6e52-441c-8cbf-fc4bae13ff1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5102</TotalTime>
  <Words>766</Words>
  <Application>Microsoft Office PowerPoint</Application>
  <PresentationFormat>Widescreen</PresentationFormat>
  <Paragraphs>116</Paragraphs>
  <Slides>14</Slides>
  <Notes>2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Millennials and Gen Z are more likely to travel solo than other generations.</vt:lpstr>
      <vt:lpstr>PowerPoint Presentation</vt:lpstr>
      <vt:lpstr>PowerPoint Presentation</vt:lpstr>
      <vt:lpstr>Millennials and Gen Z are more likely to travel solo than other generations.</vt:lpstr>
      <vt:lpstr>Millennials and Gen Z are more likely to travel solo than other generations.</vt:lpstr>
      <vt:lpstr>PowerPoint Presentation</vt:lpstr>
      <vt:lpstr>PowerPoint Presentation</vt:lpstr>
      <vt:lpstr>PowerPoint Presentation</vt:lpstr>
      <vt:lpstr>PowerPoint Presentation</vt:lpstr>
      <vt:lpstr>Millennials and Gen Z are more likely to travel solo than other generations.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April 2024 State of the Cruise Industry Report</dc:title>
  <dc:creator>Joel Katz</dc:creator>
  <cp:lastModifiedBy>Joel Katz</cp:lastModifiedBy>
  <cp:revision>6</cp:revision>
  <dcterms:created xsi:type="dcterms:W3CDTF">2024-04-29T00:17:13Z</dcterms:created>
  <dcterms:modified xsi:type="dcterms:W3CDTF">2025-09-02T06:19:19Z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2024-04-23T00:00:00Z</vt:filetime>
  </property>
  <property fmtid="{D5CDD505-2E9C-101B-9397-08002B2CF9AE}" pid="3" name="Creator">
    <vt:lpwstr>Acrobat PDFMaker 24 for PowerPoint</vt:lpwstr>
  </property>
  <property fmtid="{D5CDD505-2E9C-101B-9397-08002B2CF9AE}" pid="4" name="LastSaved">
    <vt:filetime>2024-04-29T00:00:00Z</vt:filetime>
  </property>
  <property fmtid="{D5CDD505-2E9C-101B-9397-08002B2CF9AE}" pid="5" name="Producer">
    <vt:lpwstr>Adobe PDF Library 24.2.207</vt:lpwstr>
  </property>
</Properties>
</file>