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3"/>
  </p:notesMasterIdLst>
  <p:sldIdLst>
    <p:sldId id="280" r:id="rId3"/>
    <p:sldId id="317" r:id="rId4"/>
    <p:sldId id="318" r:id="rId5"/>
    <p:sldId id="319" r:id="rId6"/>
    <p:sldId id="313" r:id="rId7"/>
    <p:sldId id="307" r:id="rId8"/>
    <p:sldId id="320" r:id="rId9"/>
    <p:sldId id="322" r:id="rId10"/>
    <p:sldId id="323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4D7B6-371B-464A-920C-3B2F56F7DE78}" v="97" dt="2025-08-28T14:39:51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0958" autoAdjust="0"/>
  </p:normalViewPr>
  <p:slideViewPr>
    <p:cSldViewPr snapToGrid="0">
      <p:cViewPr varScale="1">
        <p:scale>
          <a:sx n="85" d="100"/>
          <a:sy n="85" d="100"/>
        </p:scale>
        <p:origin x="15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17166-2409-46AA-86B2-A173BD6013E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A7A6-E24A-4BB7-B333-460E035D8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31A1C-A244-23DC-E8DE-F1E66F6C6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36F566-D2CA-3B56-E7D4-D96C02951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A6A57C-8D47-CCCE-E1AA-BC25EC356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6528C-B057-4D01-09EE-4984759B8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9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E413E-2B61-4966-A426-C61DB57290E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90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6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372AB-D0C4-4462-E92D-E9167D616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22242-68D2-518B-A348-E51A0FFF7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2E1E10-2C52-5B3A-2D7D-875E623EA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54338-5CA9-E7A9-2A12-2C3246925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9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E413E-2B61-4966-A426-C61DB57290E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90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58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9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E413E-2B61-4966-A426-C61DB57290E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90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9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E413E-2B61-4966-A426-C61DB57290E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90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11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DED9F-2E52-53CC-DD25-7D430F9C1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45F7B-D84D-E54C-0D54-3A5E8437C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470C00-0180-5B11-4BCE-2A221B292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E2004-811D-8E19-5947-7DAF2CE9C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9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E413E-2B61-4966-A426-C61DB57290E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90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69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lIns="89912" tIns="44961" rIns="89912" bIns="44961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356352"/>
            <a:ext cx="3860800" cy="365125"/>
          </a:xfrm>
          <a:prstGeom prst="rect">
            <a:avLst/>
          </a:prstGeom>
        </p:spPr>
        <p:txBody>
          <a:bodyPr lIns="89912" tIns="44961" rIns="89912" bIns="4496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89912" tIns="44961" rIns="89912" bIns="44961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9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lIns="91055" tIns="45529" rIns="91055" bIns="45529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356358"/>
            <a:ext cx="3860800" cy="365125"/>
          </a:xfrm>
          <a:prstGeom prst="rect">
            <a:avLst/>
          </a:prstGeom>
        </p:spPr>
        <p:txBody>
          <a:bodyPr lIns="91055" tIns="45529" rIns="91055" bIns="4552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lIns="91055" tIns="45529" rIns="91055" bIns="45529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C8E1DBE-3F10-48DE-9B57-9E3A9711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98"/>
            <a:ext cx="10972800" cy="5135563"/>
          </a:xfrm>
          <a:prstGeom prst="rect">
            <a:avLst/>
          </a:prstGeom>
        </p:spPr>
        <p:txBody>
          <a:bodyPr vert="horz" lIns="89912" tIns="44961" rIns="89912" bIns="449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58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03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471925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A0D878-F0F1-47D0-AF9F-5CBA4207F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560647"/>
            <a:ext cx="12192000" cy="574656"/>
          </a:xfrm>
          <a:solidFill>
            <a:srgbClr val="1B5B87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2965BE7-E08A-4EFB-8168-98F89498E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236515"/>
            <a:ext cx="9936480" cy="574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B41A0A-8CEA-4DB7-B38C-6C86B70F2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5800" y="64928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4BB5E29-5966-AE45-A678-392214B5C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36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 vert="horz" lIns="89912" tIns="44961" rIns="89912" bIns="4496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98"/>
            <a:ext cx="10972800" cy="5135563"/>
          </a:xfrm>
          <a:prstGeom prst="rect">
            <a:avLst/>
          </a:prstGeom>
        </p:spPr>
        <p:txBody>
          <a:bodyPr vert="horz" lIns="89912" tIns="44961" rIns="89912" bIns="449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812800" y="6248400"/>
            <a:ext cx="138176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096000" y="6518417"/>
            <a:ext cx="711200" cy="261196"/>
          </a:xfrm>
          <a:prstGeom prst="rect">
            <a:avLst/>
          </a:prstGeom>
          <a:noFill/>
        </p:spPr>
        <p:txBody>
          <a:bodyPr wrap="square" lIns="89912" tIns="44961" rIns="89912" bIns="44961" rtlCol="0">
            <a:spAutoFit/>
          </a:bodyPr>
          <a:lstStyle/>
          <a:p>
            <a:fld id="{52F7C98B-DD9F-4C3D-AD67-7C26AA4A831F}" type="slidenum">
              <a:rPr lang="en-US" sz="1100" smtClean="0">
                <a:solidFill>
                  <a:prstClr val="black"/>
                </a:solidFill>
                <a:latin typeface="Franklin Gothic Book" panose="020B0503020102020204" pitchFamily="34" charset="0"/>
              </a:rPr>
              <a:pPr/>
              <a:t>‹#›</a:t>
            </a:fld>
            <a:endParaRPr lang="en-US" sz="11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52526-2A3E-4E9C-8714-AD959D905A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6462887"/>
            <a:ext cx="2438186" cy="2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899081" rtl="0" eaLnBrk="1" latinLnBrk="0" hangingPunct="1">
        <a:spcBef>
          <a:spcPct val="0"/>
        </a:spcBef>
        <a:buNone/>
        <a:defRPr sz="2500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37148" indent="-337148" algn="l" defTabSz="8990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Times New Roman" panose="02020603050405020304" pitchFamily="18" charset="0"/>
        </a:defRPr>
      </a:lvl1pPr>
      <a:lvl2pPr marL="730467" indent="-280949" algn="l" defTabSz="8990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Times New Roman" panose="02020603050405020304" pitchFamily="18" charset="0"/>
        </a:defRPr>
      </a:lvl2pPr>
      <a:lvl3pPr marL="1123827" indent="-224792" algn="l" defTabSz="8990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Times New Roman" panose="02020603050405020304" pitchFamily="18" charset="0"/>
        </a:defRPr>
      </a:lvl3pPr>
      <a:lvl4pPr marL="1573349" indent="-224792" algn="l" defTabSz="89908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Times New Roman" panose="02020603050405020304" pitchFamily="18" charset="0"/>
        </a:defRPr>
      </a:lvl4pPr>
      <a:lvl5pPr marL="2022863" indent="-224792" algn="l" defTabSz="899081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Times New Roman" panose="02020603050405020304" pitchFamily="18" charset="0"/>
        </a:defRPr>
      </a:lvl5pPr>
      <a:lvl6pPr marL="2472395" indent="-224792" algn="l" defTabSz="8990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1916" indent="-224792" algn="l" defTabSz="8990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1435" indent="-224792" algn="l" defTabSz="8990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20954" indent="-224792" algn="l" defTabSz="8990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544" algn="l" defTabSz="899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9081" algn="l" defTabSz="899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588" algn="l" defTabSz="899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109" algn="l" defTabSz="899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7627" algn="l" defTabSz="899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7145" algn="l" defTabSz="899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6676" algn="l" defTabSz="899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6198" algn="l" defTabSz="899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 vert="horz" lIns="89964" tIns="44987" rIns="89964" bIns="4498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98"/>
            <a:ext cx="10972800" cy="5135563"/>
          </a:xfrm>
          <a:prstGeom prst="rect">
            <a:avLst/>
          </a:prstGeom>
        </p:spPr>
        <p:txBody>
          <a:bodyPr vert="horz" lIns="89964" tIns="44987" rIns="89964" bIns="449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0" y="6248400"/>
            <a:ext cx="121920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096000" y="6518417"/>
            <a:ext cx="711200" cy="261196"/>
          </a:xfrm>
          <a:prstGeom prst="rect">
            <a:avLst/>
          </a:prstGeom>
          <a:noFill/>
        </p:spPr>
        <p:txBody>
          <a:bodyPr wrap="square" lIns="89964" tIns="44987" rIns="89964" bIns="44987" rtlCol="0">
            <a:spAutoFit/>
          </a:bodyPr>
          <a:lstStyle/>
          <a:p>
            <a:pPr defTabSz="899606"/>
            <a:fld id="{52F7C98B-DD9F-4C3D-AD67-7C26AA4A831F}" type="slidenum">
              <a:rPr lang="en-US" sz="1100">
                <a:solidFill>
                  <a:prstClr val="black"/>
                </a:solidFill>
                <a:latin typeface="Franklin Gothic Book" panose="020B0503020102020204" pitchFamily="34" charset="0"/>
              </a:rPr>
              <a:pPr defTabSz="899606"/>
              <a:t>‹#›</a:t>
            </a:fld>
            <a:endParaRPr lang="en-US" sz="11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6C7E6-2081-2D0E-2F8F-719068560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601200" y="6462887"/>
            <a:ext cx="2438186" cy="2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899606" rtl="0" eaLnBrk="1" latinLnBrk="0" hangingPunct="1">
        <a:spcBef>
          <a:spcPct val="0"/>
        </a:spcBef>
        <a:buNone/>
        <a:defRPr sz="2800" kern="1200">
          <a:solidFill>
            <a:srgbClr val="0070C0"/>
          </a:solidFill>
          <a:latin typeface="Museo Sans 300" pitchFamily="50" charset="0"/>
          <a:ea typeface="+mj-ea"/>
          <a:cs typeface="+mj-cs"/>
        </a:defRPr>
      </a:lvl1pPr>
    </p:titleStyle>
    <p:bodyStyle>
      <a:lvl1pPr marL="337345" indent="-337345" algn="l" defTabSz="8996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Times New Roman" panose="02020603050405020304" pitchFamily="18" charset="0"/>
        </a:defRPr>
      </a:lvl1pPr>
      <a:lvl2pPr marL="730895" indent="-281113" algn="l" defTabSz="8996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Times New Roman" panose="02020603050405020304" pitchFamily="18" charset="0"/>
        </a:defRPr>
      </a:lvl2pPr>
      <a:lvl3pPr marL="1124483" indent="-224923" algn="l" defTabSz="8996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Times New Roman" panose="02020603050405020304" pitchFamily="18" charset="0"/>
        </a:defRPr>
      </a:lvl3pPr>
      <a:lvl4pPr marL="1574269" indent="-224923" algn="l" defTabSz="89960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Times New Roman" panose="02020603050405020304" pitchFamily="18" charset="0"/>
        </a:defRPr>
      </a:lvl4pPr>
      <a:lvl5pPr marL="2024044" indent="-224923" algn="l" defTabSz="899606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Times New Roman" panose="02020603050405020304" pitchFamily="18" charset="0"/>
        </a:defRPr>
      </a:lvl5pPr>
      <a:lvl6pPr marL="2473840" indent="-224923" algn="l" defTabSz="8996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3622" indent="-224923" algn="l" defTabSz="8996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3405" indent="-224923" algn="l" defTabSz="8996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23189" indent="-224923" algn="l" defTabSz="8996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6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806" algn="l" defTabSz="8996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9606" algn="l" defTabSz="8996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376" algn="l" defTabSz="8996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159" algn="l" defTabSz="8996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8942" algn="l" defTabSz="8996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8720" algn="l" defTabSz="8996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8516" algn="l" defTabSz="8996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298" algn="l" defTabSz="8996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07AF8E-BBCB-D4F8-D679-DFC62FB2480D}"/>
              </a:ext>
            </a:extLst>
          </p:cNvPr>
          <p:cNvSpPr/>
          <p:nvPr/>
        </p:nvSpPr>
        <p:spPr>
          <a:xfrm>
            <a:off x="1134445" y="4915215"/>
            <a:ext cx="9923109" cy="1322299"/>
          </a:xfrm>
          <a:prstGeom prst="rect">
            <a:avLst/>
          </a:prstGeom>
          <a:noFill/>
          <a:ln>
            <a:solidFill>
              <a:srgbClr val="00A7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3134D-62E0-1182-A035-D8B78621946E}"/>
              </a:ext>
            </a:extLst>
          </p:cNvPr>
          <p:cNvSpPr txBox="1"/>
          <p:nvPr/>
        </p:nvSpPr>
        <p:spPr>
          <a:xfrm>
            <a:off x="1220823" y="4915215"/>
            <a:ext cx="10227945" cy="14420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899606">
              <a:spcBef>
                <a:spcPct val="0"/>
              </a:spcBef>
              <a:buNone/>
              <a:defRPr sz="3200">
                <a:solidFill>
                  <a:srgbClr val="0070C0"/>
                </a:solidFill>
                <a:latin typeface="Museo Sans 300" pitchFamily="50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Redesigning Shorex for Different Generations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By Christine Manjencic</a:t>
            </a:r>
          </a:p>
        </p:txBody>
      </p:sp>
    </p:spTree>
    <p:extLst>
      <p:ext uri="{BB962C8B-B14F-4D97-AF65-F5344CB8AC3E}">
        <p14:creationId xmlns:p14="http://schemas.microsoft.com/office/powerpoint/2010/main" val="28118663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EA0194-BE02-F41B-59B7-2A7CD6129E02}"/>
              </a:ext>
            </a:extLst>
          </p:cNvPr>
          <p:cNvSpPr txBox="1"/>
          <p:nvPr/>
        </p:nvSpPr>
        <p:spPr>
          <a:xfrm>
            <a:off x="468489" y="2483557"/>
            <a:ext cx="112550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0943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502494120">
            <a:extLst>
              <a:ext uri="{FF2B5EF4-FFF2-40B4-BE49-F238E27FC236}">
                <a16:creationId xmlns:a16="http://schemas.microsoft.com/office/drawing/2014/main" id="{F8FF80FD-577A-E57D-F3E5-4BCA46D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332820"/>
            <a:ext cx="10935380" cy="295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33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B1A0A-176D-2C75-1594-636150D07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F8A3320B-27F9-C8BE-6CC2-4275EC9C265B}"/>
              </a:ext>
            </a:extLst>
          </p:cNvPr>
          <p:cNvSpPr txBox="1">
            <a:spLocks/>
          </p:cNvSpPr>
          <p:nvPr/>
        </p:nvSpPr>
        <p:spPr>
          <a:xfrm>
            <a:off x="457814" y="325536"/>
            <a:ext cx="11020461" cy="477586"/>
          </a:xfrm>
          <a:prstGeom prst="rect">
            <a:avLst/>
          </a:prstGeom>
        </p:spPr>
        <p:txBody>
          <a:bodyPr/>
          <a:lstStyle>
            <a:lvl1pPr algn="l" defTabSz="899606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Museo Sans 300" pitchFamily="50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Redesigning Shorex for Different Generations</a:t>
            </a:r>
            <a:br>
              <a:rPr lang="en-US" sz="3200" dirty="0"/>
            </a:br>
            <a:endParaRPr lang="en-US" sz="11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635DCC6-9DE2-7F92-D9E5-208685D23E6F}"/>
              </a:ext>
            </a:extLst>
          </p:cNvPr>
          <p:cNvCxnSpPr>
            <a:cxnSpLocks/>
          </p:cNvCxnSpPr>
          <p:nvPr/>
        </p:nvCxnSpPr>
        <p:spPr>
          <a:xfrm>
            <a:off x="486390" y="869797"/>
            <a:ext cx="10757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56B4E814-28F2-C646-2F91-0518E9E6E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2" y="47690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/>
                <a:cs typeface="Aptos"/>
              </a:rPr>
              <a:t>         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7ADCB-CDFC-8255-BE5E-84B9D311371F}"/>
              </a:ext>
            </a:extLst>
          </p:cNvPr>
          <p:cNvSpPr txBox="1"/>
          <p:nvPr/>
        </p:nvSpPr>
        <p:spPr>
          <a:xfrm>
            <a:off x="403244" y="1221102"/>
            <a:ext cx="108401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5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At NCLH we have the Contemporary customer, the Upper Premium and the	Ultra Luxury Clientele.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5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Asking yourself about the customer …. Knowledge about the customer is key 	to whether you offer activities for a first-time visitor or not, educational or 	explorational.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6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Generations today live on Social Media and then telling the world they are traveling or doing something cool is a bragging tool, so its finding something they can share on Social Media.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5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Stepping up the game and curating experiences that guests cannot find on 	google. 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69CCF6F-D166-6018-8E45-CBC30A6C2C53}"/>
              </a:ext>
            </a:extLst>
          </p:cNvPr>
          <p:cNvSpPr/>
          <p:nvPr/>
        </p:nvSpPr>
        <p:spPr>
          <a:xfrm>
            <a:off x="457815" y="1631797"/>
            <a:ext cx="2578186" cy="600009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Identifying the Customer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DA00379-B6C3-2268-7AF5-41C60CE293EA}"/>
              </a:ext>
            </a:extLst>
          </p:cNvPr>
          <p:cNvSpPr/>
          <p:nvPr/>
        </p:nvSpPr>
        <p:spPr>
          <a:xfrm>
            <a:off x="486390" y="2641639"/>
            <a:ext cx="2578186" cy="608229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Differentiating the Products offered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3CDFE80-9E78-CF46-0D9B-16F8DAD57CF9}"/>
              </a:ext>
            </a:extLst>
          </p:cNvPr>
          <p:cNvSpPr/>
          <p:nvPr/>
        </p:nvSpPr>
        <p:spPr>
          <a:xfrm>
            <a:off x="486390" y="3736930"/>
            <a:ext cx="2578186" cy="74473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Experiences with Bragging rights and what’s trending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52D2FB0-7614-EAE9-3762-2269E13F0BB0}"/>
              </a:ext>
            </a:extLst>
          </p:cNvPr>
          <p:cNvSpPr/>
          <p:nvPr/>
        </p:nvSpPr>
        <p:spPr>
          <a:xfrm>
            <a:off x="486390" y="4921445"/>
            <a:ext cx="2578186" cy="77942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Finding that unique experience that you cannot find on google</a:t>
            </a:r>
          </a:p>
        </p:txBody>
      </p:sp>
    </p:spTree>
    <p:extLst>
      <p:ext uri="{BB962C8B-B14F-4D97-AF65-F5344CB8AC3E}">
        <p14:creationId xmlns:p14="http://schemas.microsoft.com/office/powerpoint/2010/main" val="415462647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F7237-C1EF-F622-D3BE-003E578E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6FEED42F-C591-A0C2-514D-5D42BE01918D}"/>
              </a:ext>
            </a:extLst>
          </p:cNvPr>
          <p:cNvSpPr txBox="1">
            <a:spLocks/>
          </p:cNvSpPr>
          <p:nvPr/>
        </p:nvSpPr>
        <p:spPr>
          <a:xfrm>
            <a:off x="457814" y="325536"/>
            <a:ext cx="11020461" cy="477586"/>
          </a:xfrm>
          <a:prstGeom prst="rect">
            <a:avLst/>
          </a:prstGeom>
        </p:spPr>
        <p:txBody>
          <a:bodyPr/>
          <a:lstStyle>
            <a:lvl1pPr algn="l" defTabSz="899606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Museo Sans 300" pitchFamily="50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Redesigning Shorex for Different Generations</a:t>
            </a:r>
            <a:br>
              <a:rPr lang="en-US" sz="3200" dirty="0"/>
            </a:br>
            <a:endParaRPr lang="en-US" sz="11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02AA873-ADA0-1E20-A91D-948A1BB04603}"/>
              </a:ext>
            </a:extLst>
          </p:cNvPr>
          <p:cNvCxnSpPr>
            <a:cxnSpLocks/>
          </p:cNvCxnSpPr>
          <p:nvPr/>
        </p:nvCxnSpPr>
        <p:spPr>
          <a:xfrm>
            <a:off x="486390" y="869797"/>
            <a:ext cx="10757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E3B05528-7D38-6EBA-68FA-74F5B58F1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2" y="47690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/>
                <a:cs typeface="Aptos"/>
              </a:rPr>
              <a:t>         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DB51FB4-4B3E-525E-804D-2C4D5EF3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2" y="5988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80643-30DF-A7EB-19BA-889197A380EB}"/>
              </a:ext>
            </a:extLst>
          </p:cNvPr>
          <p:cNvSpPr txBox="1"/>
          <p:nvPr/>
        </p:nvSpPr>
        <p:spPr>
          <a:xfrm>
            <a:off x="2011362" y="1992311"/>
            <a:ext cx="85898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>
                <a:solidFill>
                  <a:schemeClr val="accent1"/>
                </a:solidFill>
              </a:rPr>
              <a:t>Who or What is our biggest Competition? ….. But can still be used to our advantage?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466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F1A8CB60-B7D8-1DB8-AAF1-4D831E38EC89}"/>
              </a:ext>
            </a:extLst>
          </p:cNvPr>
          <p:cNvSpPr txBox="1">
            <a:spLocks/>
          </p:cNvSpPr>
          <p:nvPr/>
        </p:nvSpPr>
        <p:spPr>
          <a:xfrm>
            <a:off x="457814" y="325536"/>
            <a:ext cx="11020461" cy="477586"/>
          </a:xfrm>
          <a:prstGeom prst="rect">
            <a:avLst/>
          </a:prstGeom>
        </p:spPr>
        <p:txBody>
          <a:bodyPr/>
          <a:lstStyle>
            <a:lvl1pPr algn="l" defTabSz="899606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Museo Sans 300" pitchFamily="50" charset="0"/>
                <a:ea typeface="+mj-ea"/>
                <a:cs typeface="+mj-cs"/>
              </a:defRPr>
            </a:lvl1pPr>
          </a:lstStyle>
          <a:p>
            <a:r>
              <a:rPr lang="en-US" sz="2600" dirty="0"/>
              <a:t>Redesigning Shorex for Different Generations – Understanding the Competition</a:t>
            </a:r>
            <a:br>
              <a:rPr lang="en-US" sz="1800" dirty="0"/>
            </a:br>
            <a:endParaRPr lang="en-US" sz="8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3C7E5CC-BA5F-DAB2-59B6-6F2168618142}"/>
              </a:ext>
            </a:extLst>
          </p:cNvPr>
          <p:cNvCxnSpPr>
            <a:cxnSpLocks/>
          </p:cNvCxnSpPr>
          <p:nvPr/>
        </p:nvCxnSpPr>
        <p:spPr>
          <a:xfrm>
            <a:off x="486390" y="869797"/>
            <a:ext cx="10757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5479C1E8-4C32-E690-B05E-2769013F9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2" y="47690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/>
                <a:cs typeface="Aptos"/>
              </a:rPr>
              <a:t>         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EA2938-A6EC-2A0F-AF0F-35D9E58C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2" y="5988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5" descr="The Top 10 Social Media Apps and Sites in 2024">
            <a:extLst>
              <a:ext uri="{FF2B5EF4-FFF2-40B4-BE49-F238E27FC236}">
                <a16:creationId xmlns:a16="http://schemas.microsoft.com/office/drawing/2014/main" id="{5BDFFB1E-BF6F-D8B7-FCD9-C076DA87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4" y="1029252"/>
            <a:ext cx="3179233" cy="21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portance of Social Media for any business - Online Marketing Blog | Flow20">
            <a:extLst>
              <a:ext uri="{FF2B5EF4-FFF2-40B4-BE49-F238E27FC236}">
                <a16:creationId xmlns:a16="http://schemas.microsoft.com/office/drawing/2014/main" id="{4CD59D20-111B-BC94-F62A-ECFAEC0D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63" y="984836"/>
            <a:ext cx="2691540" cy="26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8 Tips for Using Social Media Effectively | Burlington Press">
            <a:extLst>
              <a:ext uri="{FF2B5EF4-FFF2-40B4-BE49-F238E27FC236}">
                <a16:creationId xmlns:a16="http://schemas.microsoft.com/office/drawing/2014/main" id="{FBFD202D-B800-30E8-94FE-58C1F4CA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19" y="1029252"/>
            <a:ext cx="4897967" cy="256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Why You Should Use Social Media For Your Business">
            <a:extLst>
              <a:ext uri="{FF2B5EF4-FFF2-40B4-BE49-F238E27FC236}">
                <a16:creationId xmlns:a16="http://schemas.microsoft.com/office/drawing/2014/main" id="{DEB278E5-9A0F-B589-765E-54C2BEA8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87" y="3614040"/>
            <a:ext cx="3952948" cy="260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ADHD and mindless scrolling: How excessive screen time could worsen your  symptoms">
            <a:extLst>
              <a:ext uri="{FF2B5EF4-FFF2-40B4-BE49-F238E27FC236}">
                <a16:creationId xmlns:a16="http://schemas.microsoft.com/office/drawing/2014/main" id="{E19832A8-1166-5338-0910-4F107E06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44" y="3672129"/>
            <a:ext cx="3825966" cy="25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180 Phones Dinner Table Stock Photos - Free &amp; Royalty-Free Stock Photos  from Dreamstime">
            <a:extLst>
              <a:ext uri="{FF2B5EF4-FFF2-40B4-BE49-F238E27FC236}">
                <a16:creationId xmlns:a16="http://schemas.microsoft.com/office/drawing/2014/main" id="{EDCE3315-1FDD-8250-8FE6-6FA818D9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4" y="3308194"/>
            <a:ext cx="3394681" cy="25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1264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F1A8CB60-B7D8-1DB8-AAF1-4D831E38EC89}"/>
              </a:ext>
            </a:extLst>
          </p:cNvPr>
          <p:cNvSpPr txBox="1">
            <a:spLocks/>
          </p:cNvSpPr>
          <p:nvPr/>
        </p:nvSpPr>
        <p:spPr>
          <a:xfrm>
            <a:off x="457815" y="325536"/>
            <a:ext cx="10049266" cy="477586"/>
          </a:xfrm>
          <a:prstGeom prst="rect">
            <a:avLst/>
          </a:prstGeom>
        </p:spPr>
        <p:txBody>
          <a:bodyPr/>
          <a:lstStyle>
            <a:lvl1pPr algn="l" defTabSz="899606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Museo Sans 300" pitchFamily="50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New Shore Excursions Created by the NCLH Product Team</a:t>
            </a:r>
            <a:br>
              <a:rPr lang="en-US" sz="3200" dirty="0"/>
            </a:br>
            <a:endParaRPr lang="en-US" sz="11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3C7E5CC-BA5F-DAB2-59B6-6F2168618142}"/>
              </a:ext>
            </a:extLst>
          </p:cNvPr>
          <p:cNvCxnSpPr>
            <a:cxnSpLocks/>
          </p:cNvCxnSpPr>
          <p:nvPr/>
        </p:nvCxnSpPr>
        <p:spPr>
          <a:xfrm>
            <a:off x="486390" y="869797"/>
            <a:ext cx="10757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3B4160-659B-791C-743F-44415C066BF9}"/>
              </a:ext>
            </a:extLst>
          </p:cNvPr>
          <p:cNvSpPr txBox="1"/>
          <p:nvPr/>
        </p:nvSpPr>
        <p:spPr>
          <a:xfrm>
            <a:off x="403244" y="1221102"/>
            <a:ext cx="108401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5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Our most popular coach tours done exactly the same but with smaller 	groups, min 10 per group and maximum 16 per group, set with premium 	pricing, launch on all brands.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5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Best selling new concept – Combining Travel with Social Media – 6 Cruise 	Lines picked this up after development, launched now as “Capturing the 	Moment” on OCI and RSSC.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6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Needed capacity in areas that have shortages in licensed guides, following the itinerary of a Highlights tour but with an escort and the stop are OYO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5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More local experience focused. Travel Weekly Article and Wall Street Journal 	featured these tours for OCI as best new additions.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448D7F0-8A9E-A03E-3F77-3F637F3B94BA}"/>
              </a:ext>
            </a:extLst>
          </p:cNvPr>
          <p:cNvSpPr/>
          <p:nvPr/>
        </p:nvSpPr>
        <p:spPr>
          <a:xfrm>
            <a:off x="545436" y="1651772"/>
            <a:ext cx="2445409" cy="47758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Small Group Tours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BCC17B0-98D1-B224-D85E-C25704A030FB}"/>
              </a:ext>
            </a:extLst>
          </p:cNvPr>
          <p:cNvSpPr/>
          <p:nvPr/>
        </p:nvSpPr>
        <p:spPr>
          <a:xfrm>
            <a:off x="545436" y="2973420"/>
            <a:ext cx="2445409" cy="47758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Take a Selfie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81A93D3-063C-CBC4-A72D-CD52456B5882}"/>
              </a:ext>
            </a:extLst>
          </p:cNvPr>
          <p:cNvSpPr/>
          <p:nvPr/>
        </p:nvSpPr>
        <p:spPr>
          <a:xfrm>
            <a:off x="545437" y="4033028"/>
            <a:ext cx="2445409" cy="47758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Highlights OYO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1F10A585-6F82-9B0B-975A-17D11CA14707}"/>
              </a:ext>
            </a:extLst>
          </p:cNvPr>
          <p:cNvSpPr/>
          <p:nvPr/>
        </p:nvSpPr>
        <p:spPr>
          <a:xfrm>
            <a:off x="545438" y="5159312"/>
            <a:ext cx="2445409" cy="47758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Local Tours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48012-0EA9-1DC1-DADC-16C6684E729F}"/>
              </a:ext>
            </a:extLst>
          </p:cNvPr>
          <p:cNvSpPr txBox="1"/>
          <p:nvPr/>
        </p:nvSpPr>
        <p:spPr>
          <a:xfrm>
            <a:off x="1023582" y="982639"/>
            <a:ext cx="961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Between 3 brands we have over 16,757 active tours per year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24580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8B47D-9599-ABCD-C4FC-ADFBF48DF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844CDE4E-5C77-2D0E-73E4-974E8106A30B}"/>
              </a:ext>
            </a:extLst>
          </p:cNvPr>
          <p:cNvSpPr txBox="1">
            <a:spLocks/>
          </p:cNvSpPr>
          <p:nvPr/>
        </p:nvSpPr>
        <p:spPr>
          <a:xfrm>
            <a:off x="457814" y="325536"/>
            <a:ext cx="11020461" cy="477586"/>
          </a:xfrm>
          <a:prstGeom prst="rect">
            <a:avLst/>
          </a:prstGeom>
        </p:spPr>
        <p:txBody>
          <a:bodyPr/>
          <a:lstStyle>
            <a:lvl1pPr algn="l" defTabSz="899606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Museo Sans 300" pitchFamily="50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Redesigning Shorex for Different Generations</a:t>
            </a:r>
            <a:br>
              <a:rPr lang="en-US" sz="3200" dirty="0"/>
            </a:br>
            <a:endParaRPr lang="en-US" sz="11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3050F7-E294-73CA-1876-CCCDBE973381}"/>
              </a:ext>
            </a:extLst>
          </p:cNvPr>
          <p:cNvCxnSpPr>
            <a:cxnSpLocks/>
          </p:cNvCxnSpPr>
          <p:nvPr/>
        </p:nvCxnSpPr>
        <p:spPr>
          <a:xfrm>
            <a:off x="486390" y="869797"/>
            <a:ext cx="10757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5078FD90-F284-C921-CF55-B41F94A6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2" y="47690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/>
                <a:cs typeface="Aptos"/>
              </a:rPr>
              <a:t>         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088A46-A5F8-3C0C-227A-AD7453251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2" y="5988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B66EC-5DF4-2FC4-5F77-76A744AEF743}"/>
              </a:ext>
            </a:extLst>
          </p:cNvPr>
          <p:cNvSpPr txBox="1"/>
          <p:nvPr/>
        </p:nvSpPr>
        <p:spPr>
          <a:xfrm>
            <a:off x="3404159" y="1565122"/>
            <a:ext cx="4921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b="1" dirty="0">
                <a:solidFill>
                  <a:schemeClr val="accent1"/>
                </a:solidFill>
              </a:rPr>
              <a:t>NCLH – Guests on tour</a:t>
            </a:r>
          </a:p>
          <a:p>
            <a:endParaRPr lang="en-US" sz="3600" b="1" dirty="0">
              <a:solidFill>
                <a:schemeClr val="accent1"/>
              </a:solidFill>
            </a:endParaRPr>
          </a:p>
          <a:p>
            <a:pPr marL="342900" indent="-342900">
              <a:buAutoNum type="arabicPlain" startAt="2019"/>
            </a:pPr>
            <a:r>
              <a:rPr lang="en-US" sz="3600" dirty="0">
                <a:solidFill>
                  <a:schemeClr val="accent1"/>
                </a:solidFill>
              </a:rPr>
              <a:t> - 4.400.000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2023 - 5.200.000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2024 - 5.800.000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841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135522-A8F3-FEEF-C245-1505C39B9D29}"/>
              </a:ext>
            </a:extLst>
          </p:cNvPr>
          <p:cNvSpPr txBox="1"/>
          <p:nvPr/>
        </p:nvSpPr>
        <p:spPr>
          <a:xfrm>
            <a:off x="632178" y="530579"/>
            <a:ext cx="112550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Top travel trends for 2025 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Prioritizing eco-friendly initiatives, there is a growing interest in nature and outdoor experiences.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More food-focused and cultural immersion activities.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Social status is a driver for the choice of experience in younger generations.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Technology plays a bigger role, with AI adoption increasing and virtual reality used to showcase destinations.</a:t>
            </a:r>
          </a:p>
        </p:txBody>
      </p:sp>
    </p:spTree>
    <p:extLst>
      <p:ext uri="{BB962C8B-B14F-4D97-AF65-F5344CB8AC3E}">
        <p14:creationId xmlns:p14="http://schemas.microsoft.com/office/powerpoint/2010/main" val="55468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FE2DD-64AE-97E4-C6CC-FEA93993A6DD}"/>
              </a:ext>
            </a:extLst>
          </p:cNvPr>
          <p:cNvSpPr txBox="1"/>
          <p:nvPr/>
        </p:nvSpPr>
        <p:spPr>
          <a:xfrm>
            <a:off x="238199" y="180623"/>
            <a:ext cx="39725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Edwardian Script ITC" panose="030303020407070D0804" pitchFamily="66" charset="0"/>
              </a:rPr>
              <a:t>The New Frontier of Travel is on the Horizon</a:t>
            </a:r>
            <a:endParaRPr lang="en-US" sz="5400" dirty="0">
              <a:solidFill>
                <a:schemeClr val="accent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7170" name="Picture 2" descr="Hasan Zawaideh Camp, Wadi Rum: Room, Prices &amp; Reviews | Travelocity">
            <a:extLst>
              <a:ext uri="{FF2B5EF4-FFF2-40B4-BE49-F238E27FC236}">
                <a16:creationId xmlns:a16="http://schemas.microsoft.com/office/drawing/2014/main" id="{FC5AF2A6-9E06-4C9D-447F-8D82C421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06" y="180623"/>
            <a:ext cx="3734363" cy="25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nner in the Sky Dubrovnik (2025) - All You Need to Know BEFORE You Go  (with Reviews &amp; Photos)">
            <a:extLst>
              <a:ext uri="{FF2B5EF4-FFF2-40B4-BE49-F238E27FC236}">
                <a16:creationId xmlns:a16="http://schemas.microsoft.com/office/drawing/2014/main" id="{67DD638F-078C-B56B-4217-6FD71645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" y="3042945"/>
            <a:ext cx="4731982" cy="31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olar Bear Tour in Churchill Canada | Cregor Adventures">
            <a:extLst>
              <a:ext uri="{FF2B5EF4-FFF2-40B4-BE49-F238E27FC236}">
                <a16:creationId xmlns:a16="http://schemas.microsoft.com/office/drawing/2014/main" id="{0217CC5C-459E-87FD-96A9-0DAB140E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30" y="3042945"/>
            <a:ext cx="4875389" cy="30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yers Rock Travel Guide: Everything You Need to Know">
            <a:extLst>
              <a:ext uri="{FF2B5EF4-FFF2-40B4-BE49-F238E27FC236}">
                <a16:creationId xmlns:a16="http://schemas.microsoft.com/office/drawing/2014/main" id="{C0888E6F-7570-6AD4-7A65-D2DD33E3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66" y="180624"/>
            <a:ext cx="4154308" cy="25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mazon.com: Pictar Smart Selfie Stick with Rechargeable Battery for Apple,  Samsung, Huawei, Sony &amp; Pixel, Milennial Pink : Cell Phones &amp; Accessories">
            <a:extLst>
              <a:ext uri="{FF2B5EF4-FFF2-40B4-BE49-F238E27FC236}">
                <a16:creationId xmlns:a16="http://schemas.microsoft.com/office/drawing/2014/main" id="{3CDFED4D-4387-5B56-70B6-0AF7478D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20" y="2986738"/>
            <a:ext cx="2201280" cy="31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9220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04b4744-3721-4bb6-814e-8c0f4e5da4f4}" enabled="0" method="" siteId="{804b4744-3721-4bb6-814e-8c0f4e5da4f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6948</TotalTime>
  <Words>429</Words>
  <Application>Microsoft Office PowerPoint</Application>
  <PresentationFormat>Widescreen</PresentationFormat>
  <Paragraphs>58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Edwardian Script ITC</vt:lpstr>
      <vt:lpstr>Franklin Gothic Book</vt:lpstr>
      <vt:lpstr>Museo Sans 300</vt:lpstr>
      <vt:lpstr>3_Office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Cruz, Edel</dc:creator>
  <cp:lastModifiedBy>Manjencic, Christine</cp:lastModifiedBy>
  <cp:revision>803</cp:revision>
  <dcterms:created xsi:type="dcterms:W3CDTF">2023-04-12T21:40:56Z</dcterms:created>
  <dcterms:modified xsi:type="dcterms:W3CDTF">2025-08-28T14:40:44Z</dcterms:modified>
</cp:coreProperties>
</file>